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58"/>
  </p:notesMasterIdLst>
  <p:sldIdLst>
    <p:sldId id="259" r:id="rId2"/>
    <p:sldId id="296" r:id="rId3"/>
    <p:sldId id="356" r:id="rId4"/>
    <p:sldId id="370" r:id="rId5"/>
    <p:sldId id="373" r:id="rId6"/>
    <p:sldId id="297" r:id="rId7"/>
    <p:sldId id="300" r:id="rId8"/>
    <p:sldId id="374" r:id="rId9"/>
    <p:sldId id="358" r:id="rId10"/>
    <p:sldId id="371" r:id="rId11"/>
    <p:sldId id="301" r:id="rId12"/>
    <p:sldId id="329" r:id="rId13"/>
    <p:sldId id="352" r:id="rId14"/>
    <p:sldId id="372" r:id="rId15"/>
    <p:sldId id="375" r:id="rId16"/>
    <p:sldId id="360" r:id="rId17"/>
    <p:sldId id="320" r:id="rId18"/>
    <p:sldId id="361" r:id="rId19"/>
    <p:sldId id="322" r:id="rId20"/>
    <p:sldId id="323" r:id="rId21"/>
    <p:sldId id="326" r:id="rId22"/>
    <p:sldId id="327" r:id="rId23"/>
    <p:sldId id="339" r:id="rId24"/>
    <p:sldId id="353" r:id="rId25"/>
    <p:sldId id="328" r:id="rId26"/>
    <p:sldId id="331" r:id="rId27"/>
    <p:sldId id="362" r:id="rId28"/>
    <p:sldId id="332" r:id="rId29"/>
    <p:sldId id="340" r:id="rId30"/>
    <p:sldId id="378" r:id="rId31"/>
    <p:sldId id="333" r:id="rId32"/>
    <p:sldId id="334" r:id="rId33"/>
    <p:sldId id="365" r:id="rId34"/>
    <p:sldId id="354" r:id="rId35"/>
    <p:sldId id="379" r:id="rId36"/>
    <p:sldId id="380" r:id="rId37"/>
    <p:sldId id="343" r:id="rId38"/>
    <p:sldId id="342" r:id="rId39"/>
    <p:sldId id="338" r:id="rId40"/>
    <p:sldId id="345" r:id="rId41"/>
    <p:sldId id="341" r:id="rId42"/>
    <p:sldId id="337" r:id="rId43"/>
    <p:sldId id="324" r:id="rId44"/>
    <p:sldId id="347" r:id="rId45"/>
    <p:sldId id="348" r:id="rId46"/>
    <p:sldId id="349" r:id="rId47"/>
    <p:sldId id="367" r:id="rId48"/>
    <p:sldId id="369" r:id="rId49"/>
    <p:sldId id="295" r:id="rId50"/>
    <p:sldId id="381" r:id="rId51"/>
    <p:sldId id="319" r:id="rId52"/>
    <p:sldId id="376" r:id="rId53"/>
    <p:sldId id="377" r:id="rId54"/>
    <p:sldId id="335" r:id="rId55"/>
    <p:sldId id="366" r:id="rId56"/>
    <p:sldId id="351" r:id="rId57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3397" autoAdjust="0"/>
    <p:restoredTop sz="89649" autoAdjust="0"/>
  </p:normalViewPr>
  <p:slideViewPr>
    <p:cSldViewPr>
      <p:cViewPr varScale="1">
        <p:scale>
          <a:sx n="55" d="100"/>
          <a:sy n="55" d="100"/>
        </p:scale>
        <p:origin x="-27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ASW = Average Silhouette</a:t>
            </a:r>
            <a:r>
              <a:rPr lang="en-US" baseline="0" dirty="0" smtClean="0"/>
              <a:t> Width.  Good above 0.5, below 0.2 should not be considered.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SOTA:</a:t>
            </a:r>
            <a:r>
              <a:rPr lang="en-US" baseline="0" dirty="0" smtClean="0"/>
              <a:t> Second-Order Tolerance Analysis. SOM: Self Organizing Maps PAM: Partitioning around </a:t>
            </a:r>
            <a:r>
              <a:rPr lang="en-US" baseline="0" dirty="0" err="1" smtClean="0"/>
              <a:t>medoids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Mention that the full validation method uses three scores with various clustering methods, not only Dunn Index which measures compactness and separation.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</a:t>
            </a:r>
            <a:r>
              <a:rPr lang="en-US" baseline="0" dirty="0" smtClean="0"/>
              <a:t> what are all the groups.</a:t>
            </a:r>
          </a:p>
          <a:p>
            <a:r>
              <a:rPr lang="en-US" baseline="0" dirty="0" smtClean="0"/>
              <a:t>Show the 67 I get, as averages and show that they fill the space better.</a:t>
            </a:r>
          </a:p>
          <a:p>
            <a:r>
              <a:rPr lang="en-US" baseline="0" dirty="0" smtClean="0"/>
              <a:t>Show picture of all.</a:t>
            </a:r>
          </a:p>
          <a:p>
            <a:r>
              <a:rPr lang="en-US" baseline="0" dirty="0" smtClean="0"/>
              <a:t>How many in all non-ARNA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percentages of each group in non-ARNA.</a:t>
            </a:r>
          </a:p>
          <a:p>
            <a:r>
              <a:rPr lang="en-US" baseline="0" dirty="0" smtClean="0"/>
              <a:t>What are the missing groups?</a:t>
            </a:r>
          </a:p>
          <a:p>
            <a:r>
              <a:rPr lang="en-US" baseline="0" dirty="0" smtClean="0"/>
              <a:t>How many do 17 represent, the percent.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of helical regions in 3D, quasi continuous </a:t>
            </a:r>
            <a:r>
              <a:rPr lang="en-US" dirty="0" err="1" smtClean="0"/>
              <a:t>vs</a:t>
            </a:r>
            <a:r>
              <a:rPr lang="en-US" dirty="0" smtClean="0"/>
              <a:t> continuous.</a:t>
            </a:r>
          </a:p>
          <a:p>
            <a:r>
              <a:rPr lang="en-US" dirty="0" smtClean="0"/>
              <a:t>Base-pairing preferences, base-sequence preferences, which can be linked</a:t>
            </a:r>
            <a:r>
              <a:rPr lang="en-US" baseline="0" dirty="0" smtClean="0"/>
              <a:t> to tertiary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word volume but don’t explain that it’s product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eigenvalues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that persistence length is not isotropic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Appendix descriptions of persistence length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 pictures making sense of component of projection definition.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that group II is tied to previous picture,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 smtClean="0"/>
          </a:p>
          <a:p>
            <a:r>
              <a:rPr lang="en-US" dirty="0" smtClean="0"/>
              <a:t>Passive</a:t>
            </a:r>
            <a:r>
              <a:rPr lang="en-US" baseline="0" dirty="0" smtClean="0"/>
              <a:t> voice.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that persistence length is not isotropic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Appendix descriptions of persistence length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 pictures making sense of component of projection definition.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notes what the acronym.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A-RNA 1956 Alex Rich</a:t>
            </a:r>
          </a:p>
          <a:p>
            <a:r>
              <a:rPr lang="en-US" dirty="0" err="1" smtClean="0"/>
              <a:t>Tetrahymena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themophila</a:t>
            </a:r>
            <a:r>
              <a:rPr lang="en-US" baseline="0" dirty="0" smtClean="0"/>
              <a:t> self splicing sequences. Sidney Altman and Tom </a:t>
            </a:r>
            <a:r>
              <a:rPr lang="en-US" baseline="0" dirty="0" err="1" smtClean="0"/>
              <a:t>Cech</a:t>
            </a:r>
            <a:endParaRPr lang="en-US" baseline="0" dirty="0" smtClean="0"/>
          </a:p>
          <a:p>
            <a:r>
              <a:rPr lang="en-US" baseline="0" dirty="0" smtClean="0"/>
              <a:t>RNA polymerase. </a:t>
            </a:r>
            <a:r>
              <a:rPr lang="en-US" baseline="0" dirty="0" err="1" smtClean="0"/>
              <a:t>Rogerd</a:t>
            </a:r>
            <a:r>
              <a:rPr lang="en-US" baseline="0" dirty="0" smtClean="0"/>
              <a:t> D. Kornberg</a:t>
            </a:r>
          </a:p>
          <a:p>
            <a:r>
              <a:rPr lang="en-US" baseline="0" dirty="0" smtClean="0"/>
              <a:t>Ribosome.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Yonath</a:t>
            </a:r>
            <a:r>
              <a:rPr lang="en-US" baseline="0" dirty="0" smtClean="0"/>
              <a:t>, Tom </a:t>
            </a:r>
            <a:r>
              <a:rPr lang="en-US" baseline="0" dirty="0" err="1" smtClean="0"/>
              <a:t>Steitz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Venkatraman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Ramakrishnan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Ribozyme</a:t>
            </a:r>
            <a:r>
              <a:rPr lang="en-US" baseline="0" dirty="0" smtClean="0"/>
              <a:t> is H2 an H2 of Group II </a:t>
            </a:r>
            <a:r>
              <a:rPr lang="en-US" baseline="0" dirty="0" err="1" smtClean="0"/>
              <a:t>Intron</a:t>
            </a:r>
            <a:r>
              <a:rPr lang="en-US" baseline="0" dirty="0" smtClean="0"/>
              <a:t>, 3bwp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54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Mg 2+ concentration means 5mM according to Sarah Woodson @ John’s Hopkins.</a:t>
            </a:r>
          </a:p>
          <a:p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Nabla</a:t>
            </a:r>
            <a:r>
              <a:rPr lang="en-US" dirty="0" smtClean="0"/>
              <a:t> between C4’ n-1  to </a:t>
            </a:r>
            <a:r>
              <a:rPr lang="en-US" dirty="0" err="1" smtClean="0"/>
              <a:t>Pn</a:t>
            </a:r>
            <a:r>
              <a:rPr lang="en-US" dirty="0" smtClean="0"/>
              <a:t> to C4’ </a:t>
            </a:r>
            <a:r>
              <a:rPr lang="en-US" dirty="0" err="1" smtClean="0"/>
              <a:t>n</a:t>
            </a:r>
            <a:r>
              <a:rPr lang="en-US" dirty="0" smtClean="0"/>
              <a:t> to P n+1</a:t>
            </a:r>
          </a:p>
          <a:p>
            <a:r>
              <a:rPr lang="en-US" dirty="0" smtClean="0"/>
              <a:t>Theta</a:t>
            </a:r>
            <a:r>
              <a:rPr lang="en-US" baseline="0" dirty="0" smtClean="0"/>
              <a:t> between </a:t>
            </a:r>
            <a:r>
              <a:rPr lang="en-US" baseline="0" dirty="0" err="1" smtClean="0"/>
              <a:t>Pn</a:t>
            </a:r>
            <a:r>
              <a:rPr lang="en-US" baseline="0" dirty="0" smtClean="0"/>
              <a:t> to C4’n to Pn+1 to C4’ n+1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Say that from distribution of torsion angles instead than from torsion angle alone, which would be interpreted as continuous function.</a:t>
            </a:r>
          </a:p>
          <a:p>
            <a:r>
              <a:rPr lang="en-US" baseline="0" dirty="0" smtClean="0"/>
              <a:t>Fourier transform are made of a distribution of points picking three torsion angles at a time (tau1, tau2, tau3), then a second Fourier transformation is made to calculate pseudo-electron densities. The techniques applied are common crystallographic techniques and crystallographic software was adapted to obtain the pseudo-electron densities. And after analysis of pseudo-electron densities lexicographical clustering is performed.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clustering techniques. D(2,3) = |-2-2| +|6-</a:t>
            </a:r>
            <a:r>
              <a:rPr lang="en-US" baseline="0" dirty="0" smtClean="0"/>
              <a:t> -</a:t>
            </a:r>
            <a:r>
              <a:rPr lang="en-US" dirty="0" smtClean="0"/>
              <a:t>2| = 12 </a:t>
            </a:r>
          </a:p>
          <a:p>
            <a:r>
              <a:rPr lang="en-US" dirty="0" smtClean="0"/>
              <a:t>Use</a:t>
            </a:r>
            <a:r>
              <a:rPr lang="en-US" baseline="0" dirty="0" smtClean="0"/>
              <a:t> both pictures In appendix.</a:t>
            </a:r>
          </a:p>
          <a:p>
            <a:r>
              <a:rPr lang="en-US" baseline="0" dirty="0" smtClean="0"/>
              <a:t>Explain hierarchical and validation on the sense of what validation scores aim to do.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10/5/10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poli.rutgers.edu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Documents/Fall2010/Thesis/Movies/curvemovie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sz="1800" dirty="0" smtClean="0"/>
              <a:t>:  Bond perspectives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Leontis-Westhof</a:t>
            </a:r>
            <a:r>
              <a:rPr lang="en-US" dirty="0" smtClean="0"/>
              <a:t> base-pair classification based on base boundaries.   Pseudo-bond torsion angles.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0"/>
            <a:ext cx="3556861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371600"/>
            <a:ext cx="5410200" cy="4305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72" y="3505200"/>
            <a:ext cx="2176428" cy="2457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" y="5879068"/>
            <a:ext cx="34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Torsion angles of pseudo-bonds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2819400"/>
            <a:ext cx="305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Leontis-Westhof</a:t>
            </a:r>
            <a:r>
              <a:rPr lang="en-US" dirty="0" smtClean="0"/>
              <a:t> boundaries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rigid-body perspective: Nucleic acid bases and base-pairs represented as blocks. 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95400"/>
            <a:ext cx="7010400" cy="4895317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18 non-A-RNA, AII-RNA, and canonical A-RNA conformers kindly provided by Berman and collaborators.</a:t>
            </a:r>
            <a:endParaRPr lang="en-US" sz="2400" dirty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  <p:sp>
        <p:nvSpPr>
          <p:cNvPr id="13" name="TextBox 12"/>
          <p:cNvSpPr txBox="1"/>
          <p:nvPr/>
        </p:nvSpPr>
        <p:spPr>
          <a:xfrm>
            <a:off x="4038600" y="5300246"/>
            <a:ext cx="444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Schneider et al. (2004) </a:t>
            </a:r>
            <a:r>
              <a:rPr lang="en-US" sz="1600" i="1" dirty="0" smtClean="0"/>
              <a:t>NAR</a:t>
            </a:r>
            <a:r>
              <a:rPr lang="en-US" sz="1600" dirty="0" smtClean="0"/>
              <a:t>, </a:t>
            </a:r>
            <a:r>
              <a:rPr lang="en-US" sz="1600" b="1" dirty="0" smtClean="0"/>
              <a:t>32</a:t>
            </a:r>
            <a:r>
              <a:rPr lang="en-US" sz="1600" dirty="0" smtClean="0"/>
              <a:t>, 1667-1677.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57912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AII-RNA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4600" y="5791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5149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6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5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400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22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6576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006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867400" y="2362200"/>
            <a:ext cx="34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11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9342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143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3622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14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429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15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16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5626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17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18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143000" y="47244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362200" y="4724400"/>
            <a:ext cx="35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1066800" y="1295400"/>
            <a:ext cx="7010400" cy="3429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23622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Non</a:t>
            </a:r>
          </a:p>
          <a:p>
            <a:pPr algn="ctr"/>
            <a:r>
              <a:rPr lang="en-US" dirty="0" smtClean="0"/>
              <a:t>A-RNA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066800"/>
          </a:xfrm>
        </p:spPr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sz="1800" dirty="0" smtClean="0"/>
              <a:t>: Clustering techniques 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Simple example on hierarchical clustering.</a:t>
            </a:r>
            <a:br>
              <a:rPr lang="en-US" dirty="0" smtClean="0"/>
            </a:br>
            <a:r>
              <a:rPr lang="en-US" dirty="0" smtClean="0"/>
              <a:t>Consensus clustering uses idea of branch consensus.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286000"/>
            <a:ext cx="2438400" cy="2095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72" y="3194050"/>
            <a:ext cx="2105328" cy="175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590800"/>
            <a:ext cx="2633764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9200" y="4507468"/>
            <a:ext cx="98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38600" y="4507468"/>
            <a:ext cx="177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Distance matrix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manhattan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77000" y="5117068"/>
            <a:ext cx="253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Group using a method.</a:t>
            </a:r>
          </a:p>
          <a:p>
            <a:pPr algn="ctr"/>
            <a:r>
              <a:rPr lang="en-US" dirty="0" smtClean="0"/>
              <a:t>(average linkage)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99" y="1668488"/>
            <a:ext cx="2743201" cy="1255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sz="1800" dirty="0" smtClean="0"/>
              <a:t>: Clustering techniques II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Validation using scores which quantify compactness, connectedness, and separation.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069" y="1371600"/>
            <a:ext cx="5168931" cy="487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981200"/>
            <a:ext cx="3018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</a:t>
            </a:r>
            <a:r>
              <a:rPr lang="en-US" dirty="0" smtClean="0"/>
              <a:t>=3 is more compact</a:t>
            </a:r>
          </a:p>
          <a:p>
            <a:r>
              <a:rPr lang="en-US" dirty="0" smtClean="0"/>
              <a:t>and separated than others.</a:t>
            </a:r>
          </a:p>
          <a:p>
            <a:r>
              <a:rPr lang="en-US" dirty="0" smtClean="0"/>
              <a:t>Scores such as Dunn Index </a:t>
            </a:r>
          </a:p>
          <a:p>
            <a:r>
              <a:rPr lang="en-US" dirty="0" smtClean="0"/>
              <a:t>and </a:t>
            </a:r>
            <a:r>
              <a:rPr lang="en-US" i="1" dirty="0" smtClean="0"/>
              <a:t>ASW</a:t>
            </a:r>
            <a:r>
              <a:rPr lang="en-US" dirty="0" smtClean="0"/>
              <a:t>, quantify this.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3600271"/>
            <a:ext cx="3084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=2 is more connected.</a:t>
            </a:r>
          </a:p>
          <a:p>
            <a:r>
              <a:rPr lang="en-US" dirty="0" err="1" smtClean="0"/>
              <a:t>Conectedness</a:t>
            </a:r>
            <a:r>
              <a:rPr lang="en-US" dirty="0" smtClean="0"/>
              <a:t> decreases</a:t>
            </a:r>
          </a:p>
          <a:p>
            <a:r>
              <a:rPr lang="en-US" dirty="0" smtClean="0"/>
              <a:t>progressively as the number</a:t>
            </a:r>
          </a:p>
          <a:p>
            <a:r>
              <a:rPr lang="en-US" dirty="0" smtClean="0"/>
              <a:t>of clusters increases.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llag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24200" y="51054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A-RNA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sp>
        <p:nvSpPr>
          <p:cNvPr id="32773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algn="l"/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Only a small fraction ~ 30 % of </a:t>
            </a:r>
            <a:r>
              <a:rPr lang="en-US" dirty="0" err="1" smtClean="0"/>
              <a:t>dinucleotide</a:t>
            </a:r>
            <a:r>
              <a:rPr lang="en-US" dirty="0" smtClean="0"/>
              <a:t> step conformations are represented in the ribosome.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475473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59" y="1828800"/>
            <a:ext cx="4190067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4648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parentheses percentages of </a:t>
            </a:r>
          </a:p>
          <a:p>
            <a:r>
              <a:rPr lang="en-US" dirty="0" err="1" smtClean="0"/>
              <a:t>confomer</a:t>
            </a:r>
            <a:r>
              <a:rPr lang="en-US" dirty="0" smtClean="0"/>
              <a:t> groups found in the 23S</a:t>
            </a:r>
          </a:p>
          <a:p>
            <a:r>
              <a:rPr lang="en-US" dirty="0" smtClean="0"/>
              <a:t>subunit of the ribosome, PDB_ID: 1JJ2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Index large</a:t>
            </a:r>
          </a:p>
          <a:p>
            <a:r>
              <a:rPr lang="en-US" sz="1600" strike="sngStrike" dirty="0" smtClean="0"/>
              <a:t>Connectivity small</a:t>
            </a:r>
          </a:p>
          <a:p>
            <a:r>
              <a:rPr lang="en-US" sz="1600" strike="sngStrike" dirty="0" smtClean="0"/>
              <a:t>Silhouette large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92043" y="252004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22480" y="477721"/>
            <a:ext cx="4460709" cy="6400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830"/>
            <a:ext cx="7696200" cy="4946570"/>
          </a:xfrm>
          <a:prstGeom prst="rect">
            <a:avLst/>
          </a:prstGeom>
        </p:spPr>
      </p:pic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Selecting A-RNA and non-A-RNA-like datasets using distance to canonical A-RNA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544" y="1295400"/>
            <a:ext cx="98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71% (1956)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15329" y="1295400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29% (797)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b="1" dirty="0" smtClean="0"/>
              <a:t>THE CHALLENGE</a:t>
            </a:r>
            <a:r>
              <a:rPr lang="en-US" sz="2000" dirty="0" smtClean="0"/>
              <a:t>: How does RNA fold? </a:t>
            </a:r>
          </a:p>
          <a:p>
            <a:r>
              <a:rPr lang="en-US" sz="1800" b="1" dirty="0" smtClean="0"/>
              <a:t>Act I</a:t>
            </a:r>
          </a:p>
          <a:p>
            <a:pPr lvl="1"/>
            <a:r>
              <a:rPr lang="en-US" sz="2000" b="1" dirty="0" smtClean="0"/>
              <a:t>RNA BASE STEPS</a:t>
            </a:r>
            <a:r>
              <a:rPr lang="en-US" sz="2000" dirty="0" smtClean="0"/>
              <a:t>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</a:p>
          <a:p>
            <a:pPr lvl="1"/>
            <a:r>
              <a:rPr lang="en-US" sz="2000" b="1" dirty="0" smtClean="0"/>
              <a:t>RNA BASE PAIRS</a:t>
            </a:r>
            <a:r>
              <a:rPr lang="en-US" sz="2000" dirty="0" smtClean="0"/>
              <a:t>: Base pairs in RNA helical regions.</a:t>
            </a:r>
          </a:p>
          <a:p>
            <a:r>
              <a:rPr lang="en-US" sz="1800" b="1" dirty="0" smtClean="0"/>
              <a:t>Act III</a:t>
            </a:r>
          </a:p>
          <a:p>
            <a:pPr lvl="1"/>
            <a:r>
              <a:rPr lang="en-US" sz="2000" b="1" dirty="0" smtClean="0"/>
              <a:t>RNA BASE PAIR STEPS</a:t>
            </a:r>
            <a:r>
              <a:rPr lang="en-US" sz="2000" dirty="0" smtClean="0"/>
              <a:t>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b="1" dirty="0" smtClean="0"/>
              <a:t>RNA STRUCTURAL MOTIFS</a:t>
            </a:r>
            <a:r>
              <a:rPr lang="en-US" sz="2000" dirty="0" smtClean="0"/>
              <a:t>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7780" y="536221"/>
            <a:ext cx="4591049" cy="6414209"/>
          </a:xfrm>
          <a:prstGeom prst="rect">
            <a:avLst/>
          </a:prstGeom>
        </p:spPr>
      </p:pic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Index large</a:t>
            </a:r>
          </a:p>
          <a:p>
            <a:r>
              <a:rPr lang="en-US" sz="1600" strike="sngStrike" dirty="0" smtClean="0"/>
              <a:t>Connectivity small</a:t>
            </a:r>
          </a:p>
          <a:p>
            <a:r>
              <a:rPr lang="en-US" sz="1600" strike="sngStrike" dirty="0" smtClean="0"/>
              <a:t>Silhouette large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rcRect r="14400"/>
          <a:stretch>
            <a:fillRect/>
          </a:stretch>
        </p:blipFill>
        <p:spPr>
          <a:xfrm rot="5400000">
            <a:off x="7106666" y="2534665"/>
            <a:ext cx="1236989" cy="16184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Non-A-RNA-like torsion angle conformers do not fill the full space of base geometries.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5" y="1981200"/>
            <a:ext cx="3924965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349500"/>
            <a:ext cx="2527300" cy="237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78387"/>
            <a:ext cx="838200" cy="707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524000"/>
            <a:ext cx="9156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9220" y="1524000"/>
            <a:ext cx="21603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17 non-A-RNA-like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1524000"/>
            <a:ext cx="1620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All non-ARNA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1200" y="5562600"/>
            <a:ext cx="274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797 (~30% of 23S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17 Main Non-ARNA-Like Clusters with ten or more members compose 80% of all non-A-RNA steps.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5" y="1460912"/>
            <a:ext cx="1224723" cy="1277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78" y="1453419"/>
            <a:ext cx="1374047" cy="1285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89" y="1457590"/>
            <a:ext cx="1392299" cy="122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53" y="1535984"/>
            <a:ext cx="1001299" cy="1057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548268"/>
            <a:ext cx="1130488" cy="1063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36" y="1489196"/>
            <a:ext cx="1160487" cy="1241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34" y="3129057"/>
            <a:ext cx="1842320" cy="1775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4538" y="3317953"/>
            <a:ext cx="1545378" cy="1374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2213" y="3055217"/>
            <a:ext cx="1610194" cy="1610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283" y="3175254"/>
            <a:ext cx="1541417" cy="1294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028" y="3322934"/>
            <a:ext cx="1151609" cy="1159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276" y="3193284"/>
            <a:ext cx="1393553" cy="13766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34" y="4686797"/>
            <a:ext cx="1284822" cy="1333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701" y="4790174"/>
            <a:ext cx="1441423" cy="11595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5053" y="4759862"/>
            <a:ext cx="1553374" cy="1160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2037" y="4759863"/>
            <a:ext cx="1427137" cy="11126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9901" y="4663701"/>
            <a:ext cx="1410132" cy="121957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200" y="25966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g2(12%)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09800" y="2596634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g5(11%)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g3(8%)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19393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g4(7%)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4770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g7(6%)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g1(6%)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4419600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g9(5%)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09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g16(4%)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733800" y="4419600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g11(4%)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1054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g14(4%)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00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g13(3%)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962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g17(3%)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62000" y="58732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g8(2%)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271615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g22(2%)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6576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g33(2%)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054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g23(1%)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4770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g32(1%)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Helical regions in 3DNA can be continuous and quasi-continuous.</a:t>
            </a:r>
            <a:endParaRPr lang="en-US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71600"/>
            <a:ext cx="1079500" cy="375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371600"/>
            <a:ext cx="1066800" cy="3721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0403" y="5410200"/>
            <a:ext cx="27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helical region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00600" y="5410200"/>
            <a:ext cx="340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Quasi-continuous helical region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Partially non-redundant RNA dataset is GC rich.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1888718" y="5543490"/>
            <a:ext cx="51596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/>
              <a:t>Helices composed of 3 base-pairs or more 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8800"/>
            <a:ext cx="6444176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Seven predominant base-pairs in RNA helical regions make up to 90% of all base-pairs.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191" y="620409"/>
            <a:ext cx="4593617" cy="609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2123182"/>
            <a:ext cx="3104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subscript the percentage</a:t>
            </a:r>
          </a:p>
          <a:p>
            <a:r>
              <a:rPr lang="en-US" sz="1600" dirty="0" smtClean="0"/>
              <a:t>of base-pair structures which </a:t>
            </a:r>
          </a:p>
          <a:p>
            <a:r>
              <a:rPr lang="en-US" sz="1600" dirty="0" smtClean="0"/>
              <a:t>comply to the hydrogen bonding</a:t>
            </a:r>
          </a:p>
          <a:p>
            <a:r>
              <a:rPr lang="en-US" sz="1600" dirty="0" smtClean="0"/>
              <a:t>pattern shown in column II.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3657600"/>
            <a:ext cx="2739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parentheses the standard</a:t>
            </a:r>
          </a:p>
          <a:p>
            <a:r>
              <a:rPr lang="en-US" sz="1600" dirty="0" smtClean="0"/>
              <a:t>deviations for the atomic</a:t>
            </a:r>
          </a:p>
          <a:p>
            <a:r>
              <a:rPr lang="en-US" sz="1600" dirty="0" smtClean="0"/>
              <a:t>distances of the hydrogen</a:t>
            </a:r>
          </a:p>
          <a:p>
            <a:r>
              <a:rPr lang="en-US" sz="1600" dirty="0" smtClean="0"/>
              <a:t>bonding patterns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evenpai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100073" y="566926"/>
            <a:ext cx="4953001" cy="640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Non-canonical base-pairs are more deformable than canonical base-pairs.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deformed base-pairs seem as oversized or undersized pieces in a puzzle.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742107" y="2277695"/>
            <a:ext cx="2057398" cy="466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777961" y="-260639"/>
            <a:ext cx="1524000" cy="555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21 unique base-pair steps formed by canonical Watson-Crick base-pairs and G</a:t>
            </a:r>
            <a:r>
              <a:rPr lang="en-US" baseline="30000" dirty="0" smtClean="0"/>
              <a:t>.</a:t>
            </a:r>
            <a:r>
              <a:rPr lang="en-US" dirty="0" smtClean="0"/>
              <a:t>U wobble.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95400"/>
            <a:ext cx="495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in helical regions are still few when non-canonicals are considered.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762000" y="1371600"/>
            <a:ext cx="750237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Not all possible combinations of base-pairs into base-pair steps</a:t>
            </a:r>
          </a:p>
          <a:p>
            <a:r>
              <a:rPr lang="en-US" dirty="0" smtClean="0"/>
              <a:t>are found in the studied helical regions. </a:t>
            </a:r>
          </a:p>
          <a:p>
            <a:r>
              <a:rPr lang="en-US" dirty="0" smtClean="0"/>
              <a:t>Sheared A</a:t>
            </a:r>
            <a:r>
              <a:rPr lang="en-US" baseline="30000" dirty="0" smtClean="0"/>
              <a:t>.</a:t>
            </a:r>
            <a:r>
              <a:rPr lang="en-US" dirty="0" smtClean="0"/>
              <a:t>G and </a:t>
            </a:r>
            <a:r>
              <a:rPr lang="en-US" dirty="0" err="1" smtClean="0"/>
              <a:t>U</a:t>
            </a:r>
            <a:r>
              <a:rPr lang="en-US" baseline="30000" dirty="0" err="1" smtClean="0"/>
              <a:t>.</a:t>
            </a:r>
            <a:r>
              <a:rPr lang="en-US" dirty="0" err="1" smtClean="0"/>
              <a:t>Uw</a:t>
            </a:r>
            <a:r>
              <a:rPr lang="en-US" dirty="0" smtClean="0"/>
              <a:t> stand-out.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67215" y="-416330"/>
            <a:ext cx="3240315" cy="91747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1200" y="5726668"/>
            <a:ext cx="522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base-pair steps in RNA helical regions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8600" y="3048000"/>
            <a:ext cx="2438400" cy="838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2400" y="2971800"/>
            <a:ext cx="3657600" cy="1295400"/>
          </a:xfrm>
          <a:prstGeom prst="rect">
            <a:avLst/>
          </a:prstGeom>
          <a:noFill/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86200" y="2971800"/>
            <a:ext cx="457200" cy="228600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19800" y="3200400"/>
            <a:ext cx="381000" cy="228600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parameters in helical regions and energy contours. The </a:t>
            </a:r>
            <a:r>
              <a:rPr lang="en-US" dirty="0" err="1" smtClean="0"/>
              <a:t>rnasteps</a:t>
            </a:r>
            <a:r>
              <a:rPr lang="en-US" dirty="0" smtClean="0"/>
              <a:t> website.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2362200" y="2895600"/>
            <a:ext cx="4376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linkClick r:id="rId2"/>
              </a:rPr>
              <a:t>http://rnasteps.rutgers.edu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94D83-AE7E-2145-9F40-0F36971C7994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4CF1C9-CB7F-964B-A68F-F6D9F73E0C68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of adjacent base-pair steps makes it possible to make up a larger polymer.</a:t>
            </a:r>
            <a:endParaRPr lang="en-US" dirty="0"/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47800"/>
            <a:ext cx="3308350" cy="354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886200"/>
            <a:ext cx="5869783" cy="15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0978" y="2076271"/>
            <a:ext cx="3417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average base-pair-step</a:t>
            </a:r>
          </a:p>
          <a:p>
            <a:r>
              <a:rPr lang="en-US" dirty="0" smtClean="0"/>
              <a:t>parameter values from</a:t>
            </a:r>
          </a:p>
          <a:p>
            <a:r>
              <a:rPr lang="en-US" b="1" dirty="0" err="1" smtClean="0"/>
              <a:t>RNAsteps.rutgers.edu</a:t>
            </a:r>
            <a:r>
              <a:rPr lang="en-US" dirty="0" smtClean="0"/>
              <a:t> we can </a:t>
            </a:r>
          </a:p>
          <a:p>
            <a:r>
              <a:rPr lang="en-US" dirty="0" smtClean="0"/>
              <a:t>model larger polymers.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PAIRS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sequence has subtle effects on the structure of RNA.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3022600" cy="3868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51" y="1492250"/>
            <a:ext cx="1371549" cy="3917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1" y="1551749"/>
            <a:ext cx="4572000" cy="38584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5574268"/>
            <a:ext cx="17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Homopolymers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5562600"/>
            <a:ext cx="204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Copolymers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br>
              <a:rPr lang="en-US" sz="1800" dirty="0" smtClean="0"/>
            </a:br>
            <a:r>
              <a:rPr lang="en-US" dirty="0" smtClean="0"/>
              <a:t>Global properties of polymer chains. Persistence length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67000"/>
            <a:ext cx="5029200" cy="341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38300"/>
            <a:ext cx="7239000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0" y="1219200"/>
            <a:ext cx="153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Porod-Kratky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sp>
        <p:nvSpPr>
          <p:cNvPr id="58373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might be sequence dependence on the</a:t>
            </a:r>
            <a:br>
              <a:rPr lang="en-US" dirty="0" smtClean="0"/>
            </a:br>
            <a:r>
              <a:rPr lang="en-US" dirty="0" smtClean="0"/>
              <a:t>persistence length.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29" y="1295400"/>
            <a:ext cx="6233071" cy="4894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3505200"/>
            <a:ext cx="2634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Experimental values</a:t>
            </a:r>
          </a:p>
          <a:p>
            <a:pPr>
              <a:buFontTx/>
              <a:buChar char="-"/>
            </a:pPr>
            <a:r>
              <a:rPr lang="en-US" sz="1400" dirty="0" smtClean="0"/>
              <a:t>Cyan and magenta Hagerman</a:t>
            </a:r>
          </a:p>
          <a:p>
            <a:pPr>
              <a:buFontTx/>
              <a:buChar char="-"/>
            </a:pPr>
            <a:r>
              <a:rPr lang="en-US" sz="1400" dirty="0" smtClean="0"/>
              <a:t>Purple and yellow </a:t>
            </a:r>
            <a:r>
              <a:rPr lang="en-US" sz="1400" dirty="0" err="1" smtClean="0"/>
              <a:t>Abels</a:t>
            </a:r>
            <a:r>
              <a:rPr lang="en-US" sz="1400" dirty="0" smtClean="0"/>
              <a:t> et al.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95400"/>
            <a:ext cx="6378575" cy="49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Surprisingly some RNA polymeric chains appear to be curved.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poly r(AC)</a:t>
            </a:r>
            <a:r>
              <a:rPr lang="en-US" baseline="-25000" dirty="0" smtClean="0"/>
              <a:t>3</a:t>
            </a:r>
            <a:r>
              <a:rPr lang="en-US" dirty="0" smtClean="0"/>
              <a:t>G</a:t>
            </a:r>
            <a:r>
              <a:rPr lang="en-US" baseline="-25000" dirty="0" smtClean="0"/>
              <a:t>5 </a:t>
            </a:r>
            <a:r>
              <a:rPr lang="en-US" dirty="0" err="1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dirty="0" smtClean="0"/>
              <a:t> poly rC</a:t>
            </a:r>
            <a:r>
              <a:rPr lang="en-US" baseline="-25000" dirty="0" smtClean="0"/>
              <a:t>5</a:t>
            </a:r>
            <a:r>
              <a:rPr lang="en-US" dirty="0" smtClean="0"/>
              <a:t>(GU)</a:t>
            </a:r>
            <a:r>
              <a:rPr lang="en-US" baseline="-25000" dirty="0" smtClean="0"/>
              <a:t>3</a:t>
            </a:r>
            <a:br>
              <a:rPr lang="en-US" baseline="-25000" dirty="0" smtClean="0"/>
            </a:br>
            <a:endParaRPr lang="en-US" dirty="0" smtClean="0"/>
          </a:p>
        </p:txBody>
      </p:sp>
      <p:pic>
        <p:nvPicPr>
          <p:cNvPr id="6" name="curvemovie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1371600"/>
            <a:ext cx="8077200" cy="4633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4546600" y="2463800"/>
            <a:ext cx="2209800" cy="292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/>
              <a:t>What is RNA?</a:t>
            </a:r>
            <a:br>
              <a:rPr lang="en-US" dirty="0" smtClean="0"/>
            </a:br>
            <a:r>
              <a:rPr lang="en-US" dirty="0" smtClean="0"/>
              <a:t>A structure that can give you a Nobel prize or not.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2091617" cy="1807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2074" y="3200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TRANSLATION</a:t>
            </a:r>
          </a:p>
          <a:p>
            <a:pPr algn="ctr"/>
            <a:r>
              <a:rPr lang="en-US" dirty="0" smtClean="0"/>
              <a:t>Ribosome, aka </a:t>
            </a:r>
            <a:r>
              <a:rPr lang="en-US" dirty="0" err="1" smtClean="0"/>
              <a:t>rRNA</a:t>
            </a:r>
            <a:endParaRPr lang="en-US" dirty="0" smtClean="0"/>
          </a:p>
          <a:p>
            <a:pPr algn="ctr"/>
            <a:r>
              <a:rPr lang="en-US" dirty="0" smtClean="0"/>
              <a:t>Protein factory</a:t>
            </a:r>
          </a:p>
          <a:p>
            <a:pPr algn="ctr"/>
            <a:r>
              <a:rPr lang="en-US" dirty="0" smtClean="0"/>
              <a:t>2009 Nobel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371600"/>
            <a:ext cx="1285554" cy="2424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0" y="3810000"/>
            <a:ext cx="136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Ribozymes</a:t>
            </a:r>
            <a:endParaRPr lang="en-US" dirty="0" smtClean="0"/>
          </a:p>
          <a:p>
            <a:r>
              <a:rPr lang="en-US" dirty="0" smtClean="0"/>
              <a:t>1989 Nobel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4181" y="4953000"/>
            <a:ext cx="2082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TRANSCRIPTION</a:t>
            </a:r>
          </a:p>
          <a:p>
            <a:pPr algn="ctr"/>
            <a:r>
              <a:rPr lang="en-US" dirty="0" smtClean="0"/>
              <a:t>RNA Polymerase</a:t>
            </a:r>
          </a:p>
          <a:p>
            <a:pPr algn="ctr"/>
            <a:r>
              <a:rPr lang="en-US" dirty="0" smtClean="0"/>
              <a:t>mRNA factory</a:t>
            </a:r>
          </a:p>
          <a:p>
            <a:pPr algn="ctr"/>
            <a:r>
              <a:rPr lang="en-US" dirty="0" smtClean="0"/>
              <a:t>2006 Nobel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752599"/>
            <a:ext cx="2028286" cy="37608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8200" y="5334000"/>
            <a:ext cx="115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A-RNA</a:t>
            </a:r>
          </a:p>
          <a:p>
            <a:pPr algn="ctr"/>
            <a:r>
              <a:rPr lang="en-US" dirty="0" smtClean="0"/>
              <a:t>No Nobel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Modelled</a:t>
            </a:r>
            <a:r>
              <a:rPr lang="en-US" dirty="0" smtClean="0"/>
              <a:t> vs. Experimental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range with Hagerman, higher than </a:t>
            </a:r>
            <a:r>
              <a:rPr lang="en-US" dirty="0" err="1" smtClean="0"/>
              <a:t>Abels</a:t>
            </a:r>
            <a:r>
              <a:rPr lang="en-US" dirty="0" smtClean="0"/>
              <a:t> et al.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914400" y="4648200"/>
            <a:ext cx="7467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Persistence length derived from X-</a:t>
            </a:r>
            <a:r>
              <a:rPr lang="en-US" dirty="0"/>
              <a:t>ray </a:t>
            </a:r>
            <a:r>
              <a:rPr lang="en-US" dirty="0" smtClean="0"/>
              <a:t>structure analysis suggests than </a:t>
            </a:r>
            <a:r>
              <a:rPr lang="en-US" dirty="0"/>
              <a:t>RNA is stiffer </a:t>
            </a:r>
            <a:r>
              <a:rPr lang="en-US" dirty="0" smtClean="0"/>
              <a:t>than DNA and in the range of Hagerman but slightly higher than </a:t>
            </a:r>
            <a:r>
              <a:rPr lang="en-US" dirty="0" err="1" smtClean="0"/>
              <a:t>Abels</a:t>
            </a:r>
            <a:r>
              <a:rPr lang="en-US" dirty="0" smtClean="0"/>
              <a:t> and Dekker.</a:t>
            </a:r>
          </a:p>
          <a:p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711403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RNA structural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2541588" cy="488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getMotif</a:t>
            </a:r>
            <a:r>
              <a:rPr lang="en-US" dirty="0" smtClean="0"/>
              <a:t>: A simple program to find RNA motifs based on single stranded base step parameters.</a:t>
            </a:r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42265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getMotif</a:t>
            </a:r>
            <a:r>
              <a:rPr lang="en-US" dirty="0" smtClean="0"/>
              <a:t> uses a seed of single-stranded</a:t>
            </a:r>
          </a:p>
          <a:p>
            <a:r>
              <a:rPr lang="en-US" dirty="0" smtClean="0"/>
              <a:t>base step parameters to apply a sliding </a:t>
            </a:r>
          </a:p>
          <a:p>
            <a:r>
              <a:rPr lang="en-US" dirty="0" smtClean="0"/>
              <a:t>window technique to localize RNA </a:t>
            </a:r>
          </a:p>
          <a:p>
            <a:r>
              <a:rPr lang="en-US" dirty="0" smtClean="0"/>
              <a:t>structural motifs in any RNA structure</a:t>
            </a:r>
          </a:p>
          <a:p>
            <a:r>
              <a:rPr lang="en-US" dirty="0" smtClean="0"/>
              <a:t>given in </a:t>
            </a:r>
            <a:r>
              <a:rPr lang="en-US" dirty="0" err="1" smtClean="0"/>
              <a:t>pdb</a:t>
            </a:r>
            <a:r>
              <a:rPr lang="en-US" dirty="0" smtClean="0"/>
              <a:t> format.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14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Testing the </a:t>
            </a:r>
            <a:r>
              <a:rPr lang="en-US" dirty="0" err="1" smtClean="0"/>
              <a:t>getMotif</a:t>
            </a:r>
            <a:r>
              <a:rPr lang="en-US" dirty="0" smtClean="0"/>
              <a:t> program using the GNRA </a:t>
            </a:r>
            <a:r>
              <a:rPr lang="en-US" dirty="0" err="1" smtClean="0"/>
              <a:t>Tetraloop</a:t>
            </a:r>
            <a:r>
              <a:rPr lang="en-US" dirty="0" smtClean="0"/>
              <a:t> Motif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3506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etraloop</a:t>
            </a:r>
            <a:r>
              <a:rPr lang="en-US" dirty="0" smtClean="0"/>
              <a:t> </a:t>
            </a:r>
            <a:r>
              <a:rPr lang="en-US" dirty="0"/>
              <a:t>provides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ood </a:t>
            </a:r>
            <a:r>
              <a:rPr lang="en-US" dirty="0"/>
              <a:t>“toy” </a:t>
            </a:r>
            <a:r>
              <a:rPr lang="en-US" dirty="0" smtClean="0"/>
              <a:t>model to test </a:t>
            </a:r>
            <a:r>
              <a:rPr lang="en-US" dirty="0" err="1" smtClean="0"/>
              <a:t>getMotif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2538" y="2743200"/>
            <a:ext cx="4321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9568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first step in GNRA is quite far</a:t>
            </a:r>
          </a:p>
          <a:p>
            <a:r>
              <a:rPr lang="en-US" dirty="0" smtClean="0"/>
              <a:t>from canonical A-RNA. NR, and RA</a:t>
            </a:r>
          </a:p>
          <a:p>
            <a:r>
              <a:rPr lang="en-US" dirty="0" smtClean="0"/>
              <a:t>Steps are closer save for having</a:t>
            </a:r>
          </a:p>
          <a:p>
            <a:r>
              <a:rPr lang="en-US" dirty="0" smtClean="0"/>
              <a:t>Greater slide and being over-twisted.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8800" y="2971800"/>
            <a:ext cx="3505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267200"/>
            <a:ext cx="2603500" cy="158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3200400"/>
            <a:ext cx="3914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Sum of difference score for the large</a:t>
            </a:r>
          </a:p>
          <a:p>
            <a:r>
              <a:rPr lang="en-US" dirty="0" err="1" smtClean="0"/>
              <a:t>subunuit</a:t>
            </a:r>
            <a:r>
              <a:rPr lang="en-US" dirty="0" smtClean="0"/>
              <a:t> of the ribosome, </a:t>
            </a:r>
          </a:p>
          <a:p>
            <a:r>
              <a:rPr lang="en-US" dirty="0" smtClean="0"/>
              <a:t>PDB_ID:1FFK, compared to the </a:t>
            </a:r>
          </a:p>
          <a:p>
            <a:r>
              <a:rPr lang="en-US" dirty="0" smtClean="0"/>
              <a:t>GNRA </a:t>
            </a:r>
            <a:r>
              <a:rPr lang="en-US" dirty="0" err="1" smtClean="0"/>
              <a:t>tetraloops</a:t>
            </a:r>
            <a:r>
              <a:rPr lang="en-US" dirty="0" smtClean="0"/>
              <a:t> base steps</a:t>
            </a:r>
            <a:r>
              <a:rPr lang="en-US" dirty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sp>
        <p:nvSpPr>
          <p:cNvPr id="68613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066800"/>
          </a:xfrm>
        </p:spPr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sum of differences score between single stranded base steps recognizes two GNRA groups.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76200" y="2693075"/>
            <a:ext cx="3886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GNRA recognizes two GNRA-like</a:t>
            </a:r>
          </a:p>
          <a:p>
            <a:r>
              <a:rPr lang="en-US" dirty="0" smtClean="0"/>
              <a:t>motifs.</a:t>
            </a:r>
          </a:p>
          <a:p>
            <a:endParaRPr lang="en-US" dirty="0" smtClean="0"/>
          </a:p>
          <a:p>
            <a:r>
              <a:rPr lang="en-US" dirty="0" smtClean="0"/>
              <a:t>In blue the “canonical” GNRA </a:t>
            </a:r>
            <a:r>
              <a:rPr lang="en-US" dirty="0" err="1" smtClean="0"/>
              <a:t>tetraloop</a:t>
            </a:r>
            <a:r>
              <a:rPr lang="en-US" dirty="0" smtClean="0"/>
              <a:t> motif. In red the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7600" y="1676400"/>
            <a:ext cx="101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1676400"/>
            <a:ext cx="9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209800"/>
            <a:ext cx="2526228" cy="1683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916" y="2133600"/>
            <a:ext cx="2585884" cy="2226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51" y="4173900"/>
            <a:ext cx="2482849" cy="1925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 II candidate is the lone-pair </a:t>
            </a:r>
            <a:r>
              <a:rPr lang="en-US" dirty="0" err="1" smtClean="0"/>
              <a:t>triloop</a:t>
            </a:r>
            <a:r>
              <a:rPr lang="en-US" dirty="0" smtClean="0"/>
              <a:t> motif, or a composite GNRA motif.</a:t>
            </a:r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533400" y="4800600"/>
            <a:ext cx="8382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GNRA-like candidates apparently lacking the sheared G</a:t>
            </a:r>
            <a:r>
              <a:rPr lang="en-US" baseline="30000" dirty="0" smtClean="0"/>
              <a:t>.</a:t>
            </a:r>
            <a:r>
              <a:rPr lang="en-US" dirty="0" smtClean="0"/>
              <a:t>A base-pair, form a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motif, which is just a structural GNRA motif, with a non-sequential closing base-pair.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5400"/>
            <a:ext cx="2895400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1371599"/>
            <a:ext cx="4875779" cy="3200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FINALE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/>
              <a:t>Conclusions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Rigid-body analysis reveals missing conformations on classification of RNA </a:t>
            </a:r>
            <a:r>
              <a:rPr lang="en-US" dirty="0" err="1" smtClean="0"/>
              <a:t>dinucleotide</a:t>
            </a:r>
            <a:r>
              <a:rPr lang="en-US" dirty="0" smtClean="0"/>
              <a:t> steps which can be classified using rigid-body parameters.</a:t>
            </a:r>
          </a:p>
          <a:p>
            <a:pPr lvl="1"/>
            <a:r>
              <a:rPr lang="en-US" dirty="0" smtClean="0"/>
              <a:t>Base pairs in RNA helical regions in X-ray structures arrange in seven predominant types.</a:t>
            </a:r>
          </a:p>
          <a:p>
            <a:pPr lvl="1"/>
            <a:r>
              <a:rPr lang="en-US" dirty="0" err="1" smtClean="0"/>
              <a:t>Modelling</a:t>
            </a:r>
            <a:r>
              <a:rPr lang="en-US" dirty="0" smtClean="0"/>
              <a:t> using rigid bodies gives surprising results of RNA curving with specific sequences.</a:t>
            </a:r>
            <a:endParaRPr lang="en-US" strike="sngStrike" dirty="0" smtClean="0"/>
          </a:p>
          <a:p>
            <a:pPr lvl="1"/>
            <a:r>
              <a:rPr lang="en-US" dirty="0" smtClean="0"/>
              <a:t>A new software for finding RNA motifs based on rigid-body parameters successfully finds the GNRA motifs and the closely related lone-pair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FINALE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/>
              <a:t>Future and developing work.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9067800" cy="4648200"/>
          </a:xfrm>
        </p:spPr>
        <p:txBody>
          <a:bodyPr/>
          <a:lstStyle/>
          <a:p>
            <a:r>
              <a:rPr lang="en-US" dirty="0" smtClean="0"/>
              <a:t>Expand </a:t>
            </a:r>
            <a:r>
              <a:rPr lang="en-US" b="1" dirty="0" err="1" smtClean="0"/>
              <a:t>RNAsteps.rutgers.edu</a:t>
            </a:r>
            <a:r>
              <a:rPr lang="en-US" dirty="0" smtClean="0"/>
              <a:t> to periodically synchronize its data with the PDB in an automated fashion. </a:t>
            </a:r>
          </a:p>
          <a:p>
            <a:r>
              <a:rPr lang="en-US" dirty="0" smtClean="0"/>
              <a:t>Construction of a dataset of base-step parameters for known RNA motifs to be used in the </a:t>
            </a:r>
            <a:r>
              <a:rPr lang="en-US" dirty="0" err="1" smtClean="0"/>
              <a:t>getMotif</a:t>
            </a:r>
            <a:r>
              <a:rPr lang="en-US" dirty="0" smtClean="0"/>
              <a:t> software.</a:t>
            </a:r>
          </a:p>
          <a:p>
            <a:r>
              <a:rPr lang="en-US" dirty="0" smtClean="0"/>
              <a:t>Migrating the </a:t>
            </a:r>
            <a:r>
              <a:rPr lang="en-US" dirty="0" err="1" smtClean="0"/>
              <a:t>getMotif</a:t>
            </a:r>
            <a:r>
              <a:rPr lang="en-US" dirty="0" smtClean="0"/>
              <a:t> fully to python.</a:t>
            </a:r>
          </a:p>
          <a:p>
            <a:r>
              <a:rPr lang="en-US" dirty="0" smtClean="0"/>
              <a:t>Develop a web-based front end to </a:t>
            </a:r>
            <a:r>
              <a:rPr lang="en-US" dirty="0" err="1" smtClean="0"/>
              <a:t>getMotif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Develop a code for computing rigid-body parameters thinking of helical regions as rigid-bodies.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49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4958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124200" y="2971800"/>
            <a:ext cx="3353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Thanks to all </a:t>
            </a:r>
            <a:r>
              <a:rPr lang="en-US" dirty="0"/>
              <a:t>for </a:t>
            </a:r>
            <a:r>
              <a:rPr lang="en-US" dirty="0" smtClean="0"/>
              <a:t>your attention,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736725" y="37338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Visit us at:  http://</a:t>
            </a:r>
            <a:r>
              <a:rPr lang="en-US" sz="2400" dirty="0" err="1"/>
              <a:t>dnaserver.rutgers.edu</a:t>
            </a:r>
            <a:endParaRPr lang="en-US" sz="2400" dirty="0"/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164471" y="1752600"/>
            <a:ext cx="6719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Special thanks to all members of the Olson Lab,</a:t>
            </a:r>
          </a:p>
          <a:p>
            <a:pPr algn="ctr"/>
            <a:r>
              <a:rPr lang="en-US" sz="2400" dirty="0"/>
              <a:t>past and present.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55" y="914400"/>
            <a:ext cx="766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Thanks to my defense committee members for making it easy to schedule</a:t>
            </a:r>
          </a:p>
          <a:p>
            <a:r>
              <a:rPr lang="en-US" dirty="0" smtClean="0"/>
              <a:t>this defense and your valuable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is composed of units (nucleotides) that have a base, a sugar (ribose), and a phosphate group.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4447553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15" y="1371600"/>
            <a:ext cx="4263285" cy="3147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2600" y="4648200"/>
            <a:ext cx="3187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Nucleic acid torsion angles.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Glycosidic</a:t>
            </a:r>
            <a:r>
              <a:rPr lang="en-US" dirty="0" smtClean="0"/>
              <a:t> torsion angle.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br>
              <a:rPr lang="en-US" sz="1800" dirty="0" smtClean="0"/>
            </a:br>
            <a:r>
              <a:rPr lang="en-US" dirty="0" smtClean="0"/>
              <a:t>Global properties of polymer chains. Persistence length.</a:t>
            </a:r>
            <a:endParaRPr lang="en-US" dirty="0"/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50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84400"/>
            <a:ext cx="2527300" cy="93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24200"/>
            <a:ext cx="3111500" cy="765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971800"/>
            <a:ext cx="1828800" cy="995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47800"/>
            <a:ext cx="7264400" cy="92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4572000"/>
            <a:ext cx="1625600" cy="1129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4267200"/>
            <a:ext cx="2381250" cy="151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50211" y="245211"/>
            <a:ext cx="4953000" cy="705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large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3886200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0" y="3897868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scores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53000" y="5791200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IN THE BACK FULL PLOTS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6665" y="195537"/>
            <a:ext cx="4886869" cy="7086600"/>
          </a:xfrm>
          <a:prstGeom prst="rect">
            <a:avLst/>
          </a:prstGeom>
        </p:spPr>
      </p:pic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53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small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391400" y="13716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33800" y="2133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7600" y="52578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54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95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Energy contours on data culled by three standard deviations from the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55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Sliding windows image</a:t>
            </a:r>
          </a:p>
          <a:p>
            <a:endParaRPr lang="en-US" dirty="0"/>
          </a:p>
          <a:p>
            <a:r>
              <a:rPr lang="en-US" dirty="0"/>
              <a:t>Image with matrices in color</a:t>
            </a:r>
          </a:p>
          <a:p>
            <a:r>
              <a:rPr lang="en-US" dirty="0"/>
              <a:t>Boxes</a:t>
            </a:r>
          </a:p>
          <a:p>
            <a:endParaRPr lang="en-US" dirty="0"/>
          </a:p>
          <a:p>
            <a:r>
              <a:rPr lang="en-US" dirty="0"/>
              <a:t>e.g.</a:t>
            </a:r>
          </a:p>
          <a:p>
            <a:r>
              <a:rPr lang="en-US" dirty="0"/>
              <a:t>--- ---- ----</a:t>
            </a:r>
          </a:p>
          <a:p>
            <a:r>
              <a:rPr lang="en-US" dirty="0"/>
              <a:t>---- ---- ----- </a:t>
            </a:r>
          </a:p>
          <a:p>
            <a:r>
              <a:rPr lang="en-US" dirty="0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56</a:t>
            </a:fld>
            <a:endParaRPr lang="en-US" altLang="zh-CN" smtClean="0"/>
          </a:p>
        </p:txBody>
      </p:sp>
      <p:pic>
        <p:nvPicPr>
          <p:cNvPr id="4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219"/>
            <a:ext cx="7620000" cy="678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5908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6970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362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286000" y="2057400"/>
            <a:ext cx="1752602" cy="457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10200" y="2057400"/>
            <a:ext cx="1600200" cy="2286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 the RNA polymer fold?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14800" y="13070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7379" y="5802868"/>
            <a:ext cx="12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Secondary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02391" y="5802868"/>
            <a:ext cx="9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Tertiary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RNA folding a hard or easy problem to solve? After all, the RNA alphabet has only 4 letters.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8202" y="1542871"/>
            <a:ext cx="69813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200" dirty="0" smtClean="0"/>
              <a:t> In contrast to proteins, no hydrophobic surface burial.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</a:t>
            </a:r>
            <a:r>
              <a:rPr lang="en-US" sz="2200" dirty="0" err="1" smtClean="0"/>
              <a:t>Polyanionic</a:t>
            </a:r>
            <a:r>
              <a:rPr lang="en-US" sz="2200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Secondary and tertiary separated by Mg2+ addition.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Slow folding compared to protein ~ 1ms.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865" y="3352800"/>
            <a:ext cx="4429935" cy="2019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03600"/>
            <a:ext cx="1168400" cy="20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73301" y="3479800"/>
            <a:ext cx="2036699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br>
              <a:rPr lang="en-US" sz="1800" b="1" dirty="0" smtClean="0"/>
            </a:br>
            <a:r>
              <a:rPr lang="en-US" dirty="0" smtClean="0"/>
              <a:t>From a structural point of view what can we say or contribute to the RNA folding problem?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57200" y="21336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How do RNA structural properties influence RNA folding?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can we say about helical regions using common methods used in the Olson lab, e.g. rigid-body models? 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How can we define RNA motifs?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are RNA motifs?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686800" cy="4648200"/>
          </a:xfrm>
        </p:spPr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positions.</a:t>
            </a:r>
          </a:p>
          <a:p>
            <a:pPr lvl="2"/>
            <a:r>
              <a:rPr lang="en-US" dirty="0" smtClean="0"/>
              <a:t>Comparison from set of backbone, sugar, base, atom positions.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5044</TotalTime>
  <Words>2954</Words>
  <Application>Microsoft Macintosh PowerPoint</Application>
  <PresentationFormat>On-screen Show (4:3)</PresentationFormat>
  <Paragraphs>478</Paragraphs>
  <Slides>56</Slides>
  <Notes>31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Default Design</vt:lpstr>
      <vt:lpstr>RNA Structure Analysis via the Rigid Block Model</vt:lpstr>
      <vt:lpstr>Program</vt:lpstr>
      <vt:lpstr>Opening ACT</vt:lpstr>
      <vt:lpstr>CHALLENGE What is RNA? A structure that can give you a Nobel prize or not.</vt:lpstr>
      <vt:lpstr>CHALLENGE RNA is composed of units (nucleotides) that have a base, a sugar (ribose), and a phosphate group.</vt:lpstr>
      <vt:lpstr>CHALLENGE How does the RNA polymer fold? </vt:lpstr>
      <vt:lpstr>CHALLENGE Is RNA folding a hard or easy problem to solve? After all, the RNA alphabet has only 4 letters.</vt:lpstr>
      <vt:lpstr>CHALLENGE From a structural point of view what can we say or contribute to the RNA folding problem?</vt:lpstr>
      <vt:lpstr>CHALLENGE Usual ways to classify RNA conformations and an unexplored one -- the rigid-body perspective --.</vt:lpstr>
      <vt:lpstr>CHALLENGE:  Bond perspectives Leontis-Westhof base-pair classification based on base boundaries.   Pseudo-bond torsion angles.</vt:lpstr>
      <vt:lpstr>CHALLENGE The rigid-body perspective: Nucleic acid bases and base-pairs represented as blocks. </vt:lpstr>
      <vt:lpstr>ACT I</vt:lpstr>
      <vt:lpstr>I. BASE STEPS 18 non-A-RNA, AII-RNA, and canonical A-RNA conformers kindly provided by Berman and collaborators.</vt:lpstr>
      <vt:lpstr>I. BASE STEPS: Clustering techniques I Simple example on hierarchical clustering. Consensus clustering uses idea of branch consensus.</vt:lpstr>
      <vt:lpstr>I. BASE STEPS: Clustering techniques II Validation using scores which quantify compactness, connectedness, and separation.</vt:lpstr>
      <vt:lpstr>Slide 16</vt:lpstr>
      <vt:lpstr>I. BASE STEPS Only a small fraction ~ 30 % of dinucleotide step conformations are represented in the ribosome.  </vt:lpstr>
      <vt:lpstr>I. BASE STEPS Instead of picking any clustering methodology we use the clValid R package for cluster validation.</vt:lpstr>
      <vt:lpstr>I. BASE STEPS Selecting A-RNA and non-A-RNA-like datasets using distance to canonical A-RNA parameters.</vt:lpstr>
      <vt:lpstr>I. BASE STEPS For the non-A-RNA-like dinucleotide steps the best clustering method is the hierarchical one. k =67.</vt:lpstr>
      <vt:lpstr>I. BASE STEPS Non-A-RNA-like torsion angle conformers do not fill the full space of base geometries.</vt:lpstr>
      <vt:lpstr>I. BASE STEPS 17 Main Non-ARNA-Like Clusters with ten or more members compose 80% of all non-A-RNA steps.</vt:lpstr>
      <vt:lpstr>ACT II</vt:lpstr>
      <vt:lpstr>II. BASE PAIRS Helical regions in 3DNA can be continuous and quasi-continuous.</vt:lpstr>
      <vt:lpstr>II. BASE PAIRS Partially non-redundant RNA dataset is GC rich. </vt:lpstr>
      <vt:lpstr>II. BASE PAIRS Seven predominant base-pairs in RNA helical regions make up to 90% of all base-pairs.</vt:lpstr>
      <vt:lpstr>II. BASE PAIRS Non-canonical base-pairs are more deformable than canonical base-pairs.</vt:lpstr>
      <vt:lpstr>II. BASE PAIRS Most deformed base-pairs seem as oversized or undersized pieces in a puzzle.</vt:lpstr>
      <vt:lpstr>ACT III</vt:lpstr>
      <vt:lpstr>III. BASE PAIR STEPS 21 unique base-pair steps formed by canonical Watson-Crick base-pairs and G.U wobble.</vt:lpstr>
      <vt:lpstr>III. BASE PAIR STEPS RNA base-pair-steps in helical regions are still few when non-canonicals are considered.</vt:lpstr>
      <vt:lpstr>III. BASE PAIR STEPS RNA base-pair-steps parameters in helical regions and energy contours. The rnasteps website.</vt:lpstr>
      <vt:lpstr>Intermezzo</vt:lpstr>
      <vt:lpstr>III. BASE PAIR STEPS – GLOBAL Knowledge of adjacent base-pair steps makes it possible to make up a larger polymer.</vt:lpstr>
      <vt:lpstr>III. BASE PAIRS STEPS – GLOBAL RNA sequence has subtle effects on the structure of RNA.</vt:lpstr>
      <vt:lpstr>III. BASE PAIR STEPS – GLOBAL Global properties of polymer chains. Persistence length a.</vt:lpstr>
      <vt:lpstr>III. BASE PAIR STEPS – GLOBAL There might be sequence dependence on the persistence length.  </vt:lpstr>
      <vt:lpstr>III. BASE PAIR STEPS – GLOBAL Surprisingly some RNA polymeric chains appear to be curved.</vt:lpstr>
      <vt:lpstr>III. BASE PAIR STEPS – GLOBAL poly r(AC)3G5  poly rC5(GU)3 </vt:lpstr>
      <vt:lpstr>III. BASE PAIR STEPS – GLOBAL Modelled vs. Experimental a In range with Hagerman, higher than Abels et al.</vt:lpstr>
      <vt:lpstr>ACT IV</vt:lpstr>
      <vt:lpstr>IV. RNA STRUCTURAL MOTIFS getMotif: A simple program to find RNA motifs based on single stranded base step parameters.</vt:lpstr>
      <vt:lpstr>IV. RNA STRUCTURAL MOTIFS Testing the getMotif program using the GNRA Tetraloop Motif </vt:lpstr>
      <vt:lpstr>IV. RNA STRUCTURAL MOTIFS Sum of differences score for a sliding window finds potential GNRA tetraloop motif candidates.</vt:lpstr>
      <vt:lpstr>IV. RNA STRUCTURAL MOTIFS The sum of differences score between single stranded base steps recognizes two GNRA groups.</vt:lpstr>
      <vt:lpstr>IV. RNA STRUCTURAL MOTIFS Group II candidate is the lone-pair triloop motif, or a composite GNRA motif.</vt:lpstr>
      <vt:lpstr>FINALE Conclusions  </vt:lpstr>
      <vt:lpstr>FINALE Future and developing work.  </vt:lpstr>
      <vt:lpstr>Slide 49</vt:lpstr>
      <vt:lpstr>BASE PAIR STEPS – GLOBAL Global properties of polymer chains. Persistence length.</vt:lpstr>
      <vt:lpstr>Slide 51</vt:lpstr>
      <vt:lpstr>BASE STEPS Instead of picking any clustering methodology we use the clValid R package for cluster validation.</vt:lpstr>
      <vt:lpstr>BASE STEPS For the non-A-RNA-like dinucleotide steps the best clustering method is the hierarchical one. k =67.</vt:lpstr>
      <vt:lpstr>BASE PAIR STEPS Energy contours on data culled by three standard deviations from the mean.</vt:lpstr>
      <vt:lpstr>RNA STRUCTURAL MOTIFS Sum of differences score for a sliding window finds potential GNRA tetraloop motif candidates.</vt:lpstr>
      <vt:lpstr>Slide 56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905</cp:revision>
  <dcterms:created xsi:type="dcterms:W3CDTF">2010-10-05T18:24:15Z</dcterms:created>
  <dcterms:modified xsi:type="dcterms:W3CDTF">2010-10-05T20:30:06Z</dcterms:modified>
</cp:coreProperties>
</file>